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Roboto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7FBA8B-C8FC-49CF-8F67-A89DE6F1BF03}">
  <a:tblStyle styleId="{897FBA8B-C8FC-49CF-8F67-A89DE6F1BF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5855BBB-8A58-4A00-9E5D-5A430F61663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6" d="100"/>
          <a:sy n="126" d="100"/>
        </p:scale>
        <p:origin x="637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ky Weerts" userId="520d93fb3b1aa5a9" providerId="LiveId" clId="{DE76018B-38D6-4E82-9F72-4269D49A2A49}"/>
    <pc:docChg chg="modSld">
      <pc:chgData name="Ricky Weerts" userId="520d93fb3b1aa5a9" providerId="LiveId" clId="{DE76018B-38D6-4E82-9F72-4269D49A2A49}" dt="2020-10-15T03:30:34.212" v="14" actId="20577"/>
      <pc:docMkLst>
        <pc:docMk/>
      </pc:docMkLst>
      <pc:sldChg chg="modNotesTx">
        <pc:chgData name="Ricky Weerts" userId="520d93fb3b1aa5a9" providerId="LiveId" clId="{DE76018B-38D6-4E82-9F72-4269D49A2A49}" dt="2020-10-15T03:29:55.876" v="0" actId="20577"/>
        <pc:sldMkLst>
          <pc:docMk/>
          <pc:sldMk cId="0" sldId="256"/>
        </pc:sldMkLst>
      </pc:sldChg>
      <pc:sldChg chg="modNotesTx">
        <pc:chgData name="Ricky Weerts" userId="520d93fb3b1aa5a9" providerId="LiveId" clId="{DE76018B-38D6-4E82-9F72-4269D49A2A49}" dt="2020-10-15T03:29:59.333" v="1" actId="20577"/>
        <pc:sldMkLst>
          <pc:docMk/>
          <pc:sldMk cId="0" sldId="257"/>
        </pc:sldMkLst>
      </pc:sldChg>
      <pc:sldChg chg="modNotesTx">
        <pc:chgData name="Ricky Weerts" userId="520d93fb3b1aa5a9" providerId="LiveId" clId="{DE76018B-38D6-4E82-9F72-4269D49A2A49}" dt="2020-10-15T03:30:03.783" v="2" actId="20577"/>
        <pc:sldMkLst>
          <pc:docMk/>
          <pc:sldMk cId="0" sldId="258"/>
        </pc:sldMkLst>
      </pc:sldChg>
      <pc:sldChg chg="modNotesTx">
        <pc:chgData name="Ricky Weerts" userId="520d93fb3b1aa5a9" providerId="LiveId" clId="{DE76018B-38D6-4E82-9F72-4269D49A2A49}" dt="2020-10-15T03:30:07.131" v="3" actId="20577"/>
        <pc:sldMkLst>
          <pc:docMk/>
          <pc:sldMk cId="0" sldId="259"/>
        </pc:sldMkLst>
      </pc:sldChg>
      <pc:sldChg chg="modNotesTx">
        <pc:chgData name="Ricky Weerts" userId="520d93fb3b1aa5a9" providerId="LiveId" clId="{DE76018B-38D6-4E82-9F72-4269D49A2A49}" dt="2020-10-15T03:30:09.535" v="4" actId="20577"/>
        <pc:sldMkLst>
          <pc:docMk/>
          <pc:sldMk cId="0" sldId="260"/>
        </pc:sldMkLst>
      </pc:sldChg>
      <pc:sldChg chg="modNotesTx">
        <pc:chgData name="Ricky Weerts" userId="520d93fb3b1aa5a9" providerId="LiveId" clId="{DE76018B-38D6-4E82-9F72-4269D49A2A49}" dt="2020-10-15T03:30:13.446" v="5" actId="20577"/>
        <pc:sldMkLst>
          <pc:docMk/>
          <pc:sldMk cId="0" sldId="262"/>
        </pc:sldMkLst>
      </pc:sldChg>
      <pc:sldChg chg="modNotesTx">
        <pc:chgData name="Ricky Weerts" userId="520d93fb3b1aa5a9" providerId="LiveId" clId="{DE76018B-38D6-4E82-9F72-4269D49A2A49}" dt="2020-10-15T03:30:15.862" v="6" actId="20577"/>
        <pc:sldMkLst>
          <pc:docMk/>
          <pc:sldMk cId="0" sldId="263"/>
        </pc:sldMkLst>
      </pc:sldChg>
      <pc:sldChg chg="modNotesTx">
        <pc:chgData name="Ricky Weerts" userId="520d93fb3b1aa5a9" providerId="LiveId" clId="{DE76018B-38D6-4E82-9F72-4269D49A2A49}" dt="2020-10-15T03:30:18.264" v="7" actId="20577"/>
        <pc:sldMkLst>
          <pc:docMk/>
          <pc:sldMk cId="0" sldId="264"/>
        </pc:sldMkLst>
      </pc:sldChg>
      <pc:sldChg chg="modNotesTx">
        <pc:chgData name="Ricky Weerts" userId="520d93fb3b1aa5a9" providerId="LiveId" clId="{DE76018B-38D6-4E82-9F72-4269D49A2A49}" dt="2020-10-15T03:30:20.523" v="8" actId="20577"/>
        <pc:sldMkLst>
          <pc:docMk/>
          <pc:sldMk cId="0" sldId="265"/>
        </pc:sldMkLst>
      </pc:sldChg>
      <pc:sldChg chg="modNotesTx">
        <pc:chgData name="Ricky Weerts" userId="520d93fb3b1aa5a9" providerId="LiveId" clId="{DE76018B-38D6-4E82-9F72-4269D49A2A49}" dt="2020-10-15T03:30:22.688" v="9" actId="20577"/>
        <pc:sldMkLst>
          <pc:docMk/>
          <pc:sldMk cId="0" sldId="266"/>
        </pc:sldMkLst>
      </pc:sldChg>
      <pc:sldChg chg="modNotesTx">
        <pc:chgData name="Ricky Weerts" userId="520d93fb3b1aa5a9" providerId="LiveId" clId="{DE76018B-38D6-4E82-9F72-4269D49A2A49}" dt="2020-10-15T03:30:24.913" v="10" actId="20577"/>
        <pc:sldMkLst>
          <pc:docMk/>
          <pc:sldMk cId="0" sldId="267"/>
        </pc:sldMkLst>
      </pc:sldChg>
      <pc:sldChg chg="modNotesTx">
        <pc:chgData name="Ricky Weerts" userId="520d93fb3b1aa5a9" providerId="LiveId" clId="{DE76018B-38D6-4E82-9F72-4269D49A2A49}" dt="2020-10-15T03:30:26.935" v="11" actId="20577"/>
        <pc:sldMkLst>
          <pc:docMk/>
          <pc:sldMk cId="0" sldId="268"/>
        </pc:sldMkLst>
      </pc:sldChg>
      <pc:sldChg chg="modNotesTx">
        <pc:chgData name="Ricky Weerts" userId="520d93fb3b1aa5a9" providerId="LiveId" clId="{DE76018B-38D6-4E82-9F72-4269D49A2A49}" dt="2020-10-15T03:30:29.047" v="12" actId="20577"/>
        <pc:sldMkLst>
          <pc:docMk/>
          <pc:sldMk cId="0" sldId="269"/>
        </pc:sldMkLst>
      </pc:sldChg>
      <pc:sldChg chg="modNotesTx">
        <pc:chgData name="Ricky Weerts" userId="520d93fb3b1aa5a9" providerId="LiveId" clId="{DE76018B-38D6-4E82-9F72-4269D49A2A49}" dt="2020-10-15T03:30:31.923" v="13" actId="20577"/>
        <pc:sldMkLst>
          <pc:docMk/>
          <pc:sldMk cId="0" sldId="270"/>
        </pc:sldMkLst>
      </pc:sldChg>
      <pc:sldChg chg="modNotesTx">
        <pc:chgData name="Ricky Weerts" userId="520d93fb3b1aa5a9" providerId="LiveId" clId="{DE76018B-38D6-4E82-9F72-4269D49A2A49}" dt="2020-10-15T03:30:34.212" v="14" actId="20577"/>
        <pc:sldMkLst>
          <pc:docMk/>
          <pc:sldMk cId="0" sldId="271"/>
        </pc:sldMkLst>
      </pc:sldChg>
    </pc:docChg>
  </pc:docChgLst>
</pc:chgInfo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a0bfc4fb74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a0bfc4fb74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0bfc4fb7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0bfc4fb7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a0bfc4fb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a0bfc4fb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19c2d198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a19c2d198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0bfc4fb74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a0bfc4fb74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9d17f0a2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9d17f0a25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a0bfc4fb7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a0bfc4fb7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0bfc4fb74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0bfc4fb74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0bfc4fb7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0bfc4fb7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0bfc4fb74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0bfc4fb74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0bfc4fb74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0bfc4fb74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9d17f0a256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9d17f0a256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0bfc4fb74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0bfc4fb74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0bfc4fb74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0bfc4fb74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0bfc4fb74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0bfc4fb74_0_5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Piano Room Device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Louis Hu, Drew Council, Haseeb Chaudhry, Ricky Weerts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Sketch</a:t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275" y="7651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Prototype</a:t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6350" y="0"/>
            <a:ext cx="4867649" cy="220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311700" y="3377000"/>
            <a:ext cx="14436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PIR Sensor</a:t>
            </a:r>
            <a:endParaRPr sz="1800"/>
          </a:p>
        </p:txBody>
      </p:sp>
      <p:sp>
        <p:nvSpPr>
          <p:cNvPr id="138" name="Google Shape;138;p23"/>
          <p:cNvSpPr txBox="1"/>
          <p:nvPr/>
        </p:nvSpPr>
        <p:spPr>
          <a:xfrm>
            <a:off x="1012425" y="4423700"/>
            <a:ext cx="1902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LCD Display</a:t>
            </a:r>
            <a:endParaRPr sz="1800"/>
          </a:p>
        </p:txBody>
      </p:sp>
      <p:sp>
        <p:nvSpPr>
          <p:cNvPr id="139" name="Google Shape;139;p23"/>
          <p:cNvSpPr txBox="1"/>
          <p:nvPr/>
        </p:nvSpPr>
        <p:spPr>
          <a:xfrm>
            <a:off x="6930300" y="2274025"/>
            <a:ext cx="19020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Example Output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Prototype</a:t>
            </a:r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7540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Visiting a link (below), updates data on the site to show the occupancy of the rooms (right)</a:t>
            </a:r>
            <a:endParaRPr/>
          </a:p>
        </p:txBody>
      </p:sp>
      <p:sp>
        <p:nvSpPr>
          <p:cNvPr id="146" name="Google Shape;146;p24"/>
          <p:cNvSpPr/>
          <p:nvPr/>
        </p:nvSpPr>
        <p:spPr>
          <a:xfrm>
            <a:off x="6739075" y="2537900"/>
            <a:ext cx="2241900" cy="24534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8575" y="2571750"/>
            <a:ext cx="2161075" cy="237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/>
          <p:nvPr/>
        </p:nvSpPr>
        <p:spPr>
          <a:xfrm>
            <a:off x="431575" y="2537900"/>
            <a:ext cx="5913300" cy="1015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875" y="2566273"/>
            <a:ext cx="5827800" cy="91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 txBox="1"/>
          <p:nvPr/>
        </p:nvSpPr>
        <p:spPr>
          <a:xfrm>
            <a:off x="471875" y="2114075"/>
            <a:ext cx="25989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Update Data Page</a:t>
            </a:r>
            <a:endParaRPr sz="1800"/>
          </a:p>
        </p:txBody>
      </p:sp>
      <p:sp>
        <p:nvSpPr>
          <p:cNvPr id="151" name="Google Shape;151;p24"/>
          <p:cNvSpPr txBox="1"/>
          <p:nvPr/>
        </p:nvSpPr>
        <p:spPr>
          <a:xfrm>
            <a:off x="6758575" y="2114075"/>
            <a:ext cx="20049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View Data Page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Google Shape;156;p25"/>
          <p:cNvCxnSpPr>
            <a:stCxn id="157" idx="2"/>
            <a:endCxn id="158" idx="0"/>
          </p:cNvCxnSpPr>
          <p:nvPr/>
        </p:nvCxnSpPr>
        <p:spPr>
          <a:xfrm rot="-5400000" flipH="1">
            <a:off x="5630813" y="530875"/>
            <a:ext cx="666900" cy="21588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59" name="Google Shape;159;p25"/>
          <p:cNvCxnSpPr>
            <a:stCxn id="160" idx="0"/>
            <a:endCxn id="157" idx="2"/>
          </p:cNvCxnSpPr>
          <p:nvPr/>
        </p:nvCxnSpPr>
        <p:spPr>
          <a:xfrm rot="-5400000">
            <a:off x="3461113" y="519975"/>
            <a:ext cx="666900" cy="21804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1" name="Google Shape;161;p25"/>
          <p:cNvCxnSpPr>
            <a:stCxn id="160" idx="2"/>
            <a:endCxn id="162" idx="0"/>
          </p:cNvCxnSpPr>
          <p:nvPr/>
        </p:nvCxnSpPr>
        <p:spPr>
          <a:xfrm rot="-5400000" flipH="1">
            <a:off x="2371213" y="2643075"/>
            <a:ext cx="666900" cy="6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3" name="Google Shape;163;p25"/>
          <p:cNvCxnSpPr>
            <a:stCxn id="164" idx="0"/>
            <a:endCxn id="160" idx="2"/>
          </p:cNvCxnSpPr>
          <p:nvPr/>
        </p:nvCxnSpPr>
        <p:spPr>
          <a:xfrm rot="-5400000">
            <a:off x="1437025" y="1709525"/>
            <a:ext cx="666900" cy="18675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5" name="Google Shape;165;p25"/>
          <p:cNvCxnSpPr>
            <a:stCxn id="158" idx="2"/>
            <a:endCxn id="166" idx="0"/>
          </p:cNvCxnSpPr>
          <p:nvPr/>
        </p:nvCxnSpPr>
        <p:spPr>
          <a:xfrm rot="-5400000" flipH="1">
            <a:off x="7342038" y="2011575"/>
            <a:ext cx="666900" cy="12636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7" name="Google Shape;167;p25"/>
          <p:cNvCxnSpPr>
            <a:stCxn id="168" idx="0"/>
            <a:endCxn id="158" idx="2"/>
          </p:cNvCxnSpPr>
          <p:nvPr/>
        </p:nvCxnSpPr>
        <p:spPr>
          <a:xfrm rot="-5400000">
            <a:off x="6343425" y="2276525"/>
            <a:ext cx="666900" cy="7335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7" name="Google Shape;157;p25"/>
          <p:cNvSpPr txBox="1"/>
          <p:nvPr/>
        </p:nvSpPr>
        <p:spPr>
          <a:xfrm>
            <a:off x="4114613" y="910525"/>
            <a:ext cx="1540500" cy="3663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Key Results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5"/>
          <p:cNvSpPr txBox="1"/>
          <p:nvPr/>
        </p:nvSpPr>
        <p:spPr>
          <a:xfrm>
            <a:off x="1550413" y="1943625"/>
            <a:ext cx="2307900" cy="3663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Physical Circuitry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6274638" y="1943625"/>
            <a:ext cx="1538100" cy="3663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Software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5"/>
          <p:cNvSpPr txBox="1"/>
          <p:nvPr/>
        </p:nvSpPr>
        <p:spPr>
          <a:xfrm>
            <a:off x="7538250" y="2976725"/>
            <a:ext cx="1538100" cy="11589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Website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(Front-end)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5576625" y="2976725"/>
            <a:ext cx="1467000" cy="11589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(Back-end)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1731325" y="2976725"/>
            <a:ext cx="1946100" cy="11589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Raspberry Pi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(Micro-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controller)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5"/>
          <p:cNvSpPr txBox="1"/>
          <p:nvPr/>
        </p:nvSpPr>
        <p:spPr>
          <a:xfrm>
            <a:off x="67675" y="2976725"/>
            <a:ext cx="1538100" cy="11589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PIR &amp; Ultrasonic Sensor</a:t>
            </a:r>
            <a:endParaRPr sz="18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(Sensors)</a:t>
            </a:r>
            <a:endParaRPr sz="18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5"/>
          <p:cNvSpPr txBox="1"/>
          <p:nvPr/>
        </p:nvSpPr>
        <p:spPr>
          <a:xfrm>
            <a:off x="3802963" y="2976725"/>
            <a:ext cx="1538100" cy="11589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Acrylic/3D Print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(Casing)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0" name="Google Shape;170;p25"/>
          <p:cNvCxnSpPr>
            <a:stCxn id="160" idx="2"/>
            <a:endCxn id="169" idx="0"/>
          </p:cNvCxnSpPr>
          <p:nvPr/>
        </p:nvCxnSpPr>
        <p:spPr>
          <a:xfrm rot="-5400000" flipH="1">
            <a:off x="3304813" y="1709475"/>
            <a:ext cx="666900" cy="18678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Plans</a:t>
            </a:r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Continue testing sensors and identify a configuration that works well for the room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Jam Session button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Improve website aesthetics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Get sensor circuit to connect to website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Perform testing to check the efficacy of our design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 system using PIR and Ultrasonic sensors to detect the presence of people and update a website accordingly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Will save piano users valuable time in checking the occupancy of piano rooms and increase efficiency of piano room usage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5475" y="2379500"/>
            <a:ext cx="4453051" cy="333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Dr. Rizk, Dr. West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Writing Consultant: Annie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Technical Mentor: Dr. Teng Su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TA: Will Inigo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Client: </a:t>
            </a:r>
            <a:r>
              <a:rPr lang="en">
                <a:solidFill>
                  <a:schemeClr val="dk1"/>
                </a:solidFill>
              </a:rPr>
              <a:t>Catherine McMillan</a:t>
            </a:r>
            <a:endParaRPr sz="2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2250" y="1588750"/>
            <a:ext cx="4341750" cy="303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88750"/>
            <a:ext cx="4570049" cy="303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No way to find out if piano room is open remotely</a:t>
            </a:r>
            <a:endParaRPr sz="2400"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Needs a system to allow users to check whether any rooms are available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6"/>
          <p:cNvCxnSpPr>
            <a:stCxn id="74" idx="2"/>
            <a:endCxn id="75" idx="0"/>
          </p:cNvCxnSpPr>
          <p:nvPr/>
        </p:nvCxnSpPr>
        <p:spPr>
          <a:xfrm rot="-5400000" flipH="1">
            <a:off x="5591613" y="491575"/>
            <a:ext cx="666900" cy="22374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6" name="Google Shape;76;p16"/>
          <p:cNvCxnSpPr>
            <a:stCxn id="77" idx="0"/>
            <a:endCxn id="74" idx="2"/>
          </p:cNvCxnSpPr>
          <p:nvPr/>
        </p:nvCxnSpPr>
        <p:spPr>
          <a:xfrm rot="-5400000">
            <a:off x="3421013" y="558375"/>
            <a:ext cx="666900" cy="21036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8" name="Google Shape;78;p16"/>
          <p:cNvCxnSpPr>
            <a:stCxn id="77" idx="2"/>
            <a:endCxn id="79" idx="0"/>
          </p:cNvCxnSpPr>
          <p:nvPr/>
        </p:nvCxnSpPr>
        <p:spPr>
          <a:xfrm rot="-5400000" flipH="1">
            <a:off x="3348713" y="1663875"/>
            <a:ext cx="666900" cy="1959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80" name="Google Shape;80;p16"/>
          <p:cNvCxnSpPr>
            <a:stCxn id="81" idx="0"/>
            <a:endCxn id="77" idx="2"/>
          </p:cNvCxnSpPr>
          <p:nvPr/>
        </p:nvCxnSpPr>
        <p:spPr>
          <a:xfrm rot="-5400000">
            <a:off x="1436275" y="1710275"/>
            <a:ext cx="666900" cy="18660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82" name="Google Shape;82;p16"/>
          <p:cNvCxnSpPr>
            <a:stCxn id="75" idx="2"/>
            <a:endCxn id="83" idx="0"/>
          </p:cNvCxnSpPr>
          <p:nvPr/>
        </p:nvCxnSpPr>
        <p:spPr>
          <a:xfrm rot="-5400000" flipH="1">
            <a:off x="7342038" y="2011575"/>
            <a:ext cx="666900" cy="12636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84" name="Google Shape;84;p16"/>
          <p:cNvCxnSpPr>
            <a:stCxn id="85" idx="0"/>
            <a:endCxn id="75" idx="2"/>
          </p:cNvCxnSpPr>
          <p:nvPr/>
        </p:nvCxnSpPr>
        <p:spPr>
          <a:xfrm rot="-5400000">
            <a:off x="6326325" y="2259275"/>
            <a:ext cx="666900" cy="7680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4" name="Google Shape;74;p16"/>
          <p:cNvSpPr txBox="1"/>
          <p:nvPr/>
        </p:nvSpPr>
        <p:spPr>
          <a:xfrm>
            <a:off x="4036113" y="910525"/>
            <a:ext cx="1540500" cy="3663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Key Results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1548713" y="1943625"/>
            <a:ext cx="2307900" cy="3663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Physical Circuitry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6274638" y="1943625"/>
            <a:ext cx="1538100" cy="3663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Software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7538250" y="2976725"/>
            <a:ext cx="1538100" cy="8040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Front-end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5576625" y="2976725"/>
            <a:ext cx="1398300" cy="8040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Back-end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3962475" y="2976825"/>
            <a:ext cx="1398300" cy="8040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Casing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67675" y="2976725"/>
            <a:ext cx="1538100" cy="8040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Sensor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1741175" y="2976725"/>
            <a:ext cx="1923000" cy="8040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Microcontroller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7" name="Google Shape;87;p16"/>
          <p:cNvCxnSpPr>
            <a:stCxn id="77" idx="2"/>
            <a:endCxn id="86" idx="0"/>
          </p:cNvCxnSpPr>
          <p:nvPr/>
        </p:nvCxnSpPr>
        <p:spPr>
          <a:xfrm rot="-5400000" flipH="1">
            <a:off x="2369513" y="2643075"/>
            <a:ext cx="666900" cy="6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Objectives and Constraints</a:t>
            </a:r>
            <a:endParaRPr/>
          </a:p>
        </p:txBody>
      </p:sp>
      <p:graphicFrame>
        <p:nvGraphicFramePr>
          <p:cNvPr id="93" name="Google Shape;93;p17"/>
          <p:cNvGraphicFramePr/>
          <p:nvPr/>
        </p:nvGraphicFramePr>
        <p:xfrm>
          <a:off x="500038" y="1017725"/>
          <a:ext cx="8143925" cy="3977860"/>
        </p:xfrm>
        <a:graphic>
          <a:graphicData uri="http://schemas.openxmlformats.org/drawingml/2006/table">
            <a:tbl>
              <a:tblPr>
                <a:noFill/>
                <a:tableStyleId>{897FBA8B-C8FC-49CF-8F67-A89DE6F1BF03}</a:tableStyleId>
              </a:tblPr>
              <a:tblGrid>
                <a:gridCol w="25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5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Objectives, Constraints</a:t>
                      </a:r>
                      <a:endParaRPr sz="17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Target Value</a:t>
                      </a:r>
                      <a:endParaRPr sz="17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Durability (objective)</a:t>
                      </a:r>
                      <a:endParaRPr sz="17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&gt;= 2-3 years, maintenance &lt; every 6 months</a:t>
                      </a:r>
                      <a:endParaRPr sz="17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8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Accessibility (objective)</a:t>
                      </a:r>
                      <a:endParaRPr sz="17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Easier to use than physically going there, survey score </a:t>
                      </a:r>
                      <a:endParaRPr sz="1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&gt; 8/10 </a:t>
                      </a:r>
                      <a:endParaRPr sz="17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Compatibility (constraint)</a:t>
                      </a:r>
                      <a:endParaRPr sz="17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Works with IOS, Android, and Computers</a:t>
                      </a:r>
                      <a:endParaRPr sz="17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Aesthetics (objective)</a:t>
                      </a:r>
                      <a:endParaRPr sz="17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Approval rating &gt; 80%. Hidden Wiring</a:t>
                      </a:r>
                      <a:endParaRPr sz="17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Precision (objective)</a:t>
                      </a:r>
                      <a:endParaRPr sz="17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Detection time &lt; 2-3 minutes</a:t>
                      </a:r>
                      <a:endParaRPr sz="17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Privacy (constraint)</a:t>
                      </a:r>
                      <a:endParaRPr sz="1700"/>
                    </a:p>
                  </a:txBody>
                  <a:tcPr marL="63500" marR="63500" marT="63500" marB="63500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Privacy rating &gt; 95%. No Privacy Laws violated</a:t>
                      </a:r>
                      <a:endParaRPr sz="1700"/>
                    </a:p>
                  </a:txBody>
                  <a:tcPr marL="63500" marR="63500" marT="63500" marB="63500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Accuracy (objective)</a:t>
                      </a:r>
                      <a:endParaRPr sz="17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False alarms &lt; Failures to detect</a:t>
                      </a:r>
                      <a:endParaRPr sz="17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8" name="Google Shape;98;p18"/>
          <p:cNvGraphicFramePr/>
          <p:nvPr/>
        </p:nvGraphicFramePr>
        <p:xfrm>
          <a:off x="3415825" y="1437850"/>
          <a:ext cx="5498400" cy="3430150"/>
        </p:xfrm>
        <a:graphic>
          <a:graphicData uri="http://schemas.openxmlformats.org/drawingml/2006/table">
            <a:tbl>
              <a:tblPr>
                <a:noFill/>
                <a:tableStyleId>{C5855BBB-8A58-4A00-9E5D-5A430F616630}</a:tableStyleId>
              </a:tblPr>
              <a:tblGrid>
                <a:gridCol w="274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1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Correct</a:t>
                      </a:r>
                      <a:endParaRPr sz="24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Type 1 Error</a:t>
                      </a:r>
                      <a:endParaRPr sz="24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False Alarms</a:t>
                      </a:r>
                      <a:endParaRPr sz="24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Type 2 Error</a:t>
                      </a:r>
                      <a:endParaRPr sz="24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Failure to Detect</a:t>
                      </a:r>
                      <a:endParaRPr sz="24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Correct</a:t>
                      </a:r>
                      <a:endParaRPr sz="24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9" name="Google Shape;99;p18"/>
          <p:cNvSpPr txBox="1"/>
          <p:nvPr/>
        </p:nvSpPr>
        <p:spPr>
          <a:xfrm>
            <a:off x="4408700" y="932050"/>
            <a:ext cx="753600" cy="5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YES</a:t>
            </a:r>
            <a:endParaRPr sz="1900"/>
          </a:p>
        </p:txBody>
      </p:sp>
      <p:sp>
        <p:nvSpPr>
          <p:cNvPr id="100" name="Google Shape;100;p18"/>
          <p:cNvSpPr txBox="1"/>
          <p:nvPr/>
        </p:nvSpPr>
        <p:spPr>
          <a:xfrm>
            <a:off x="7054575" y="932050"/>
            <a:ext cx="753600" cy="5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NO</a:t>
            </a:r>
            <a:endParaRPr sz="1900"/>
          </a:p>
        </p:txBody>
      </p:sp>
      <p:sp>
        <p:nvSpPr>
          <p:cNvPr id="101" name="Google Shape;101;p18"/>
          <p:cNvSpPr txBox="1"/>
          <p:nvPr/>
        </p:nvSpPr>
        <p:spPr>
          <a:xfrm>
            <a:off x="385525" y="2900025"/>
            <a:ext cx="2276700" cy="5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Detected</a:t>
            </a:r>
            <a:endParaRPr sz="2400"/>
          </a:p>
        </p:txBody>
      </p:sp>
      <p:sp>
        <p:nvSpPr>
          <p:cNvPr id="102" name="Google Shape;102;p18"/>
          <p:cNvSpPr txBox="1"/>
          <p:nvPr/>
        </p:nvSpPr>
        <p:spPr>
          <a:xfrm>
            <a:off x="2662225" y="1975825"/>
            <a:ext cx="753600" cy="5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YES</a:t>
            </a:r>
            <a:endParaRPr sz="1900"/>
          </a:p>
        </p:txBody>
      </p:sp>
      <p:sp>
        <p:nvSpPr>
          <p:cNvPr id="103" name="Google Shape;103;p18"/>
          <p:cNvSpPr txBox="1"/>
          <p:nvPr/>
        </p:nvSpPr>
        <p:spPr>
          <a:xfrm>
            <a:off x="2662225" y="3746525"/>
            <a:ext cx="753600" cy="5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NO</a:t>
            </a:r>
            <a:endParaRPr sz="1900"/>
          </a:p>
        </p:txBody>
      </p:sp>
      <p:sp>
        <p:nvSpPr>
          <p:cNvPr id="104" name="Google Shape;104;p18"/>
          <p:cNvSpPr txBox="1"/>
          <p:nvPr/>
        </p:nvSpPr>
        <p:spPr>
          <a:xfrm>
            <a:off x="5026675" y="190950"/>
            <a:ext cx="2276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Person is in the Room</a:t>
            </a:r>
            <a:endParaRPr sz="2400"/>
          </a:p>
        </p:txBody>
      </p:sp>
      <p:sp>
        <p:nvSpPr>
          <p:cNvPr id="105" name="Google Shape;105;p18"/>
          <p:cNvSpPr txBox="1"/>
          <p:nvPr/>
        </p:nvSpPr>
        <p:spPr>
          <a:xfrm>
            <a:off x="590250" y="481825"/>
            <a:ext cx="2517600" cy="7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Accuracy</a:t>
            </a:r>
            <a:endParaRPr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Solution Ideas</a:t>
            </a:r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PIR - Detects change in infrared radiation coming from objects in view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Ultrasonic - Uses sound waves to detect the distance from objects in a room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Temporal camera - Takes pictures of the room and compares pictures for differences over time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Body/face detection - Uses facial recognition technology to identify when a face or body is in the room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Pugh Scoring for Detection</a:t>
            </a:r>
            <a:endParaRPr/>
          </a:p>
        </p:txBody>
      </p:sp>
      <p:graphicFrame>
        <p:nvGraphicFramePr>
          <p:cNvPr id="117" name="Google Shape;117;p20"/>
          <p:cNvGraphicFramePr/>
          <p:nvPr/>
        </p:nvGraphicFramePr>
        <p:xfrm>
          <a:off x="311688" y="1353550"/>
          <a:ext cx="8520625" cy="3276600"/>
        </p:xfrm>
        <a:graphic>
          <a:graphicData uri="http://schemas.openxmlformats.org/drawingml/2006/table">
            <a:tbl>
              <a:tblPr>
                <a:noFill/>
                <a:tableStyleId>{897FBA8B-C8FC-49CF-8F67-A89DE6F1BF03}</a:tableStyleId>
              </a:tblPr>
              <a:tblGrid>
                <a:gridCol w="127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4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8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9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4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23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7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807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60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Weight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PIR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Light Detection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Body/face detection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Temporal Camera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Background Compare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Ultrasonic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IR Camera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Accessibility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Accuracy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Compatibility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Durability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Precision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Aesthetics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4.45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3.55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4.05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3.65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RANK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Pugh Scoring for Detection</a:t>
            </a:r>
            <a:endParaRPr/>
          </a:p>
        </p:txBody>
      </p:sp>
      <p:graphicFrame>
        <p:nvGraphicFramePr>
          <p:cNvPr id="123" name="Google Shape;123;p21"/>
          <p:cNvGraphicFramePr/>
          <p:nvPr/>
        </p:nvGraphicFramePr>
        <p:xfrm>
          <a:off x="311688" y="1353550"/>
          <a:ext cx="8520625" cy="3276600"/>
        </p:xfrm>
        <a:graphic>
          <a:graphicData uri="http://schemas.openxmlformats.org/drawingml/2006/table">
            <a:tbl>
              <a:tblPr>
                <a:noFill/>
                <a:tableStyleId>{897FBA8B-C8FC-49CF-8F67-A89DE6F1BF03}</a:tableStyleId>
              </a:tblPr>
              <a:tblGrid>
                <a:gridCol w="127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4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8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9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4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23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7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807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60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Weight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PIR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Light Detection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Body/face detection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Temporal Camera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Background Compare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Ultrasonic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IR Camera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Accessibility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Accuracy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Compatibility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Durability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Precision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Aesthetics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4.45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3.55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4.05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3.65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RANK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587</Words>
  <Application>Microsoft Office PowerPoint</Application>
  <PresentationFormat>On-screen Show (16:9)</PresentationFormat>
  <Paragraphs>252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Times New Roman</vt:lpstr>
      <vt:lpstr>Roboto</vt:lpstr>
      <vt:lpstr>Simple Light</vt:lpstr>
      <vt:lpstr>Piano Room Device</vt:lpstr>
      <vt:lpstr>Motivation</vt:lpstr>
      <vt:lpstr>Problem Statement</vt:lpstr>
      <vt:lpstr>PowerPoint Presentation</vt:lpstr>
      <vt:lpstr>Design Objectives and Constraints</vt:lpstr>
      <vt:lpstr>PowerPoint Presentation</vt:lpstr>
      <vt:lpstr>Design Solution Ideas</vt:lpstr>
      <vt:lpstr>Pugh Scoring for Detection</vt:lpstr>
      <vt:lpstr>Pugh Scoring for Detection</vt:lpstr>
      <vt:lpstr>Design Sketch</vt:lpstr>
      <vt:lpstr>Sensor Prototype</vt:lpstr>
      <vt:lpstr>Website Prototype</vt:lpstr>
      <vt:lpstr>PowerPoint Presentation</vt:lpstr>
      <vt:lpstr>Future Plans</vt:lpstr>
      <vt:lpstr>Conclusion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Piano Room Device</dc:title>
  <cp:lastModifiedBy>Ricky Weerts</cp:lastModifiedBy>
  <cp:revision>1</cp:revision>
  <dcterms:modified xsi:type="dcterms:W3CDTF">2020-10-15T03:30:38Z</dcterms:modified>
</cp:coreProperties>
</file>